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4"/>
  </p:notesMasterIdLst>
  <p:sldIdLst>
    <p:sldId id="714" r:id="rId2"/>
    <p:sldId id="715" r:id="rId3"/>
    <p:sldId id="716" r:id="rId4"/>
    <p:sldId id="732" r:id="rId5"/>
    <p:sldId id="717" r:id="rId6"/>
    <p:sldId id="729" r:id="rId7"/>
    <p:sldId id="718" r:id="rId8"/>
    <p:sldId id="730" r:id="rId9"/>
    <p:sldId id="720" r:id="rId10"/>
    <p:sldId id="719" r:id="rId11"/>
    <p:sldId id="731" r:id="rId12"/>
    <p:sldId id="72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 xuanhang" initials="w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B24"/>
    <a:srgbClr val="FFFFFF"/>
    <a:srgbClr val="00388D"/>
    <a:srgbClr val="A5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939" autoAdjust="0"/>
  </p:normalViewPr>
  <p:slideViewPr>
    <p:cSldViewPr snapToGrid="0">
      <p:cViewPr varScale="1">
        <p:scale>
          <a:sx n="64" d="100"/>
          <a:sy n="64" d="100"/>
        </p:scale>
        <p:origin x="72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385D0-5ECB-4D98-981F-325FC71A8CAF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FB753-16B5-4138-A915-5A5DB0E694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D0DACE-38E0-42D2-9336-2B707D34BC6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FB753-16B5-4138-A915-5A5DB0E6940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0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6C304-70A3-4737-808E-DD8D732AD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9ED70A-5BC8-40AD-9972-CB30DB131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6327CC-D9B6-48DD-B3AF-F69C8511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353D1B-B9B6-45B2-8B89-AD3C0DC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1CC27A-D991-4182-9C4D-80B0EB4E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5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9A81FE-E370-422A-9EFD-DADC8707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9D96C0-7775-4D25-A1D0-00D07805A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E01A3C-2E98-4222-8DBD-1AA6B4BE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86A980-010F-4BF7-82BA-0A75E890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0ADE03-5F84-46C4-800B-F78C88DB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0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30BAAD-8C42-49E4-9C3D-956B6EBAB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943E01-088F-4E0B-BD90-629AA9484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D9A34B-5A4F-4C2C-BC1B-82B4AF550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B7C240-397E-45F3-8898-4DAA0B74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6D53A1-503E-4006-AE0B-538B855B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70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2E95C-8179-4A5D-8C7F-6E97BC82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15DA09-375A-4792-A083-E1C32D5EA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64AD8F-6937-4B59-802A-D97A87E7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C84625-F666-4379-A0C3-411E7289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FCD934-49A1-4252-A5A6-5BACC3CF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09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EDCE52-D748-43FD-8B35-440077BC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93FB2E-6E59-458E-BA68-B34F9BA7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103B19-6B84-4535-BA69-7B20D46D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8C9CFB-DA3C-4053-ADF0-EF3B83FC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904597-4DE5-452E-97FB-BF04A195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5D4CE1-66F5-4CD0-9554-F981EC22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EB1F19-F3F6-4747-AB1E-7CFA34FBF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18FDC-5C04-4252-AA21-3D7D1CAA3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E0F00F-0169-4495-B8D6-49434589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45BBBE-94AC-4CC4-B7A4-832A92A2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FEAA4F-C1FB-4470-9C5D-5D66F7ED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41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D8F0D-29A0-48A2-893D-CB7B7427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762F14-F613-4CA2-B4EA-D7173A04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820B98-5764-46D6-B4EB-16F35894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BEBCBF-8BC7-4CF1-B31D-D5002A8EF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6CABE2-5365-4629-9CDE-8CA1281F0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182C535-ABAF-47C7-882F-E61E4C3E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557BF4-7C4F-42EF-A801-B1050C1C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D821835-C097-4F58-B3FA-A06AB489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2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62114-F0C1-429B-A02E-D41A9E52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948932-15F3-4F20-BC3D-B7E68962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F091DE7-D96A-4891-9346-6AE84300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70B436-137B-4BD8-B224-E719E9F7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3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2A55A8-F1D6-47EC-94A8-A74FEC49E0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704" y="185586"/>
            <a:ext cx="1795670" cy="54322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F4A50D4-B2FC-4367-8BE8-8E233ED50E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8" y="6437745"/>
            <a:ext cx="3127028" cy="21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6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ACFAFE-2A48-49F6-9A82-FE3EC839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AAC867-9B85-42F2-AE72-8117C3AA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41BCF7-9B73-4EB6-ADD4-8503E5CE2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98EF58-65E3-457F-8CA0-946B51CA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72AF08-4B18-4BDB-9A59-944A6885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C5BB54-8E5D-4DF6-BCED-25D0C7F7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99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19E39-F160-4969-8A4B-A3E04354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EA2E81D-DC0D-4959-9C1C-9BEC7F3BF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857EAB-FD84-4E9F-8356-8EB0F99CF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AD49A3-D50F-46ED-B108-28DE8A56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9D36A4-836F-42FD-9AC4-E24081EF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4C8AE1-408C-4EBE-B579-93B8430F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05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28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2309177" y="2028616"/>
            <a:ext cx="757364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艺术之星项目</a:t>
            </a:r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梦想计划书模板</a:t>
            </a:r>
          </a:p>
          <a:p>
            <a:pPr algn="ctr"/>
            <a:endParaRPr lang="en-US" altLang="zh-CN" sz="28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CG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工作室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我们想得到什么？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70034" y="2699763"/>
            <a:ext cx="86519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基于贵工作室设定的梦想，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贵工作室想通过本项目获得哪方面的扶持？（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设备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课程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流量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资金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请进行具体说明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4426" y="1635630"/>
            <a:ext cx="333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扶持资源细目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4427" y="2505670"/>
            <a:ext cx="33374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请对贵工作室希望获得的资源进行细化展示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让我们了解贵工作室认为完成梦想每个阶段具体需要的花费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请根据各阶段目标，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分阶段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对您的扶持资源需求进行划分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0D9B707-5D71-41BE-B925-C43B64EFF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68150"/>
              </p:ext>
            </p:extLst>
          </p:nvPr>
        </p:nvGraphicFramePr>
        <p:xfrm>
          <a:off x="4562061" y="1140088"/>
          <a:ext cx="7184400" cy="5302105"/>
        </p:xfrm>
        <a:graphic>
          <a:graphicData uri="http://schemas.openxmlformats.org/drawingml/2006/table">
            <a:tbl>
              <a:tblPr/>
              <a:tblGrid>
                <a:gridCol w="1436880">
                  <a:extLst>
                    <a:ext uri="{9D8B030D-6E8A-4147-A177-3AD203B41FA5}">
                      <a16:colId xmlns:a16="http://schemas.microsoft.com/office/drawing/2014/main" val="728062580"/>
                    </a:ext>
                  </a:extLst>
                </a:gridCol>
                <a:gridCol w="1436880">
                  <a:extLst>
                    <a:ext uri="{9D8B030D-6E8A-4147-A177-3AD203B41FA5}">
                      <a16:colId xmlns:a16="http://schemas.microsoft.com/office/drawing/2014/main" val="1294681732"/>
                    </a:ext>
                  </a:extLst>
                </a:gridCol>
                <a:gridCol w="1436880">
                  <a:extLst>
                    <a:ext uri="{9D8B030D-6E8A-4147-A177-3AD203B41FA5}">
                      <a16:colId xmlns:a16="http://schemas.microsoft.com/office/drawing/2014/main" val="2236840357"/>
                    </a:ext>
                  </a:extLst>
                </a:gridCol>
                <a:gridCol w="1436880">
                  <a:extLst>
                    <a:ext uri="{9D8B030D-6E8A-4147-A177-3AD203B41FA5}">
                      <a16:colId xmlns:a16="http://schemas.microsoft.com/office/drawing/2014/main" val="3412732388"/>
                    </a:ext>
                  </a:extLst>
                </a:gridCol>
                <a:gridCol w="1436880">
                  <a:extLst>
                    <a:ext uri="{9D8B030D-6E8A-4147-A177-3AD203B41FA5}">
                      <a16:colId xmlns:a16="http://schemas.microsoft.com/office/drawing/2014/main" val="1665437963"/>
                    </a:ext>
                  </a:extLst>
                </a:gridCol>
              </a:tblGrid>
              <a:tr h="34518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类目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详细说明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折合费用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总结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858498"/>
                  </a:ext>
                </a:extLst>
              </a:tr>
              <a:tr h="34518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第一阶段</a:t>
                      </a:r>
                      <a:b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起步</a:t>
                      </a:r>
                    </a:p>
                  </a:txBody>
                  <a:tcPr marL="124399" marR="124399" marT="62200" marB="62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工作场所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xxx</a:t>
                      </a:r>
                    </a:p>
                  </a:txBody>
                  <a:tcPr marL="124399" marR="124399" marT="62200" marB="62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124117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宣传推广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549335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工作器材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154437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技能培训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663284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杂项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2225"/>
                  </a:ext>
                </a:extLst>
              </a:tr>
              <a:tr h="45062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24399" marR="124399" marT="62200" marB="622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98232"/>
                  </a:ext>
                </a:extLst>
              </a:tr>
              <a:tr h="34518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第二阶段</a:t>
                      </a:r>
                      <a:b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发展</a:t>
                      </a:r>
                    </a:p>
                  </a:txBody>
                  <a:tcPr marL="124399" marR="124399" marT="62200" marB="62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人员扩招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xxx</a:t>
                      </a:r>
                    </a:p>
                  </a:txBody>
                  <a:tcPr marL="124399" marR="124399" marT="62200" marB="62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409726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宣传推广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436340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器材增加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000665"/>
                  </a:ext>
                </a:extLst>
              </a:tr>
              <a:tr h="3451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软件购买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￥ xx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39672"/>
                  </a:ext>
                </a:extLst>
              </a:tr>
              <a:tr h="4506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124399" marR="124399" marT="62200" marB="62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39931"/>
                  </a:ext>
                </a:extLst>
              </a:tr>
              <a:tr h="67776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第三阶段</a:t>
                      </a:r>
                      <a:br>
                        <a:rPr lang="zh-CN" alt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</a:br>
                      <a:r>
                        <a:rPr lang="en-US" altLang="zh-CN" sz="23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13275" marR="13275" marT="132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032802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578F93FE-8A12-4C77-AA50-EE14355180AB}"/>
              </a:ext>
            </a:extLst>
          </p:cNvPr>
          <p:cNvSpPr/>
          <p:nvPr/>
        </p:nvSpPr>
        <p:spPr>
          <a:xfrm>
            <a:off x="4194313" y="934278"/>
            <a:ext cx="7851913" cy="56862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20F2782-0C3B-4055-910E-7E2DB1A0FE6B}"/>
              </a:ext>
            </a:extLst>
          </p:cNvPr>
          <p:cNvSpPr txBox="1"/>
          <p:nvPr/>
        </p:nvSpPr>
        <p:spPr>
          <a:xfrm>
            <a:off x="4114800" y="472613"/>
            <a:ext cx="2965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扶持资源细目表模板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94464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000" b="1" dirty="0">
                <a:solidFill>
                  <a:srgbClr val="00388D"/>
                </a:solidFill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计划书大纲总结：</a:t>
            </a:r>
            <a:endParaRPr lang="en-US" sz="6000" b="1" dirty="0">
              <a:solidFill>
                <a:srgbClr val="00388D"/>
              </a:solidFill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5651" y="1941922"/>
            <a:ext cx="5109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、我们是谁？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自我介绍</a:t>
            </a:r>
            <a:r>
              <a:rPr lang="en-US" altLang="zh-CN" dirty="0"/>
              <a:t>/</a:t>
            </a:r>
            <a:r>
              <a:rPr lang="zh-CN" altLang="en-US" dirty="0"/>
              <a:t>作品展示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、我们的优势是什么？</a:t>
            </a:r>
          </a:p>
          <a:p>
            <a:r>
              <a:rPr lang="zh-CN" altLang="en-US" dirty="0"/>
              <a:t>       特色说明</a:t>
            </a:r>
            <a:endParaRPr lang="en-US" altLang="zh-CN" dirty="0"/>
          </a:p>
          <a:p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b="1" dirty="0">
                <a:solidFill>
                  <a:srgbClr val="EA5B2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我们的梦想是什么？</a:t>
            </a:r>
            <a:endParaRPr lang="en-US" altLang="zh-CN" b="1" dirty="0">
              <a:solidFill>
                <a:srgbClr val="EA5B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梦想说明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6507023" y="1941922"/>
            <a:ext cx="5109328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、我们的梦想有哪些价值？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深度剖析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5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</a:t>
            </a:r>
            <a:r>
              <a:rPr lang="zh-CN" altLang="en-US" b="1" dirty="0">
                <a:solidFill>
                  <a:srgbClr val="EA5B24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我们会如何做？</a:t>
            </a:r>
            <a:endParaRPr lang="en-US" altLang="zh-CN" b="1" dirty="0">
              <a:solidFill>
                <a:srgbClr val="EA5B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sym typeface="+mn-ea"/>
              </a:rPr>
              <a:t>       规划安排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阶段意识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、我们想得到什么</a:t>
            </a:r>
            <a:r>
              <a:rPr lang="zh-CN" altLang="en-US" b="1" dirty="0">
                <a:sym typeface="+mn-ea"/>
              </a:rPr>
              <a:t>？</a:t>
            </a:r>
            <a:endParaRPr lang="en-US" altLang="zh-CN" b="1" dirty="0"/>
          </a:p>
          <a:p>
            <a:r>
              <a:rPr lang="zh-CN" altLang="en-US" dirty="0">
                <a:sym typeface="+mn-ea"/>
              </a:rPr>
              <a:t>       展示需求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细化类别</a:t>
            </a:r>
            <a:endParaRPr lang="zh-CN" altLang="en-US" dirty="0"/>
          </a:p>
        </p:txBody>
      </p:sp>
      <p:sp>
        <p:nvSpPr>
          <p:cNvPr id="7" name="星形: 五角 6">
            <a:extLst>
              <a:ext uri="{FF2B5EF4-FFF2-40B4-BE49-F238E27FC236}">
                <a16:creationId xmlns:a16="http://schemas.microsoft.com/office/drawing/2014/main" id="{1A6C8A6A-0531-4518-9599-46087ECDA725}"/>
              </a:ext>
            </a:extLst>
          </p:cNvPr>
          <p:cNvSpPr/>
          <p:nvPr/>
        </p:nvSpPr>
        <p:spPr>
          <a:xfrm>
            <a:off x="8452282" y="3059057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星形: 五角 7">
            <a:extLst>
              <a:ext uri="{FF2B5EF4-FFF2-40B4-BE49-F238E27FC236}">
                <a16:creationId xmlns:a16="http://schemas.microsoft.com/office/drawing/2014/main" id="{DA22DDA5-48C4-4ECD-9B57-84C959F13711}"/>
              </a:ext>
            </a:extLst>
          </p:cNvPr>
          <p:cNvSpPr/>
          <p:nvPr/>
        </p:nvSpPr>
        <p:spPr>
          <a:xfrm>
            <a:off x="2993433" y="4162649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32710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申请前须知：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5649" y="899806"/>
            <a:ext cx="9982371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欢迎来到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2021-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艺术之星项目！对于贵工作室的参与，我们倍感荣幸。您在正式制作梦想计划书之前，请先阅读以下要点，确认无误之后，再进行下一步的工作。如果贵工作室对这些要点存在任何疑问，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请通过项目网站中联系方式联系我们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贵工作室需要主要业务属于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CG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领域中（动画、动漫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、游戏制作，</a:t>
            </a:r>
            <a:r>
              <a:rPr lang="zh-CN" altLang="en-US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插画等）；</a:t>
            </a:r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贵工作室成员需要拥有合法的国家公民身份；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3. 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在获得扶持资源之后，请不要在公开场合及社交平台对扶持品牌或产品传播负面影响；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4. 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贵工作室需要用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中文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进行申请，并能够用中文和评审委员进行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交流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5.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本模板只作为指南为申请者提供大纲参考作用，申请者可以按照本模板的大纲设计具有</a:t>
            </a:r>
            <a:r>
              <a:rPr lang="zh-CN" altLang="en-US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</a:t>
            </a:r>
            <a:r>
              <a:rPr lang="zh-CN" alt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风格</a:t>
            </a:r>
            <a:endParaRPr lang="en-US" altLang="zh-CN" sz="1800" b="1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的梦想计划书，有趣且具有特色的梦想计划书将会增加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成功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的概率；</a:t>
            </a:r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6.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请注意，贵工作室的正式的梦想计划书应当以</a:t>
            </a:r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PDF/PPTX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格式文件递交，</a:t>
            </a:r>
            <a:r>
              <a:rPr lang="zh-CN" altLang="en-US" sz="1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同时大小控制在</a:t>
            </a:r>
            <a:r>
              <a:rPr lang="en-US" altLang="zh-CN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10MB </a:t>
            </a:r>
          </a:p>
          <a:p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以内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，否则我们将不予考虑；</a:t>
            </a:r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7.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保证所提供的所有信息资料的</a:t>
            </a:r>
            <a:r>
              <a:rPr lang="zh-CN" alt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真实</a:t>
            </a:r>
            <a:r>
              <a:rPr lang="zh-CN" altLang="en-US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性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，否则贵工作室将承担相应的法律责任。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604221" y="899384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制作建议：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4221" y="1613118"/>
            <a:ext cx="10983558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以下是在制作梦想计划书的过程中，我们想给予贵工作室的几点建议，希望能够有所助益：</a:t>
            </a: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作品应当具有原创性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任何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抄袭与剽窃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一经发现，我们会直接取消贵工作室的申请资格</a:t>
            </a:r>
            <a:r>
              <a:rPr lang="zh-CN" altLang="en-US" sz="2000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设定合适的目标。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作为本次申请的核心，我们希望您能够仔细思考自己的“梦想”，包括可行性和意义；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   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您的梦想越具体，我们越能够更好地进行扶持。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控制整个计划书的篇幅。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长篇大论可能会导致我们忽略重点，而精炼且重点突出的申请则会更好地抓住评委的眼球。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通俗易懂。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贵工作室可以使用专业领域词汇或者术语来进行描述，但是请确保非专业领域的人士能够读懂，这将有利于您的申请。</a:t>
            </a:r>
            <a:endParaRPr lang="en-US" altLang="zh-CN" sz="2000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732C2F3-D5DE-4F45-ACE1-21006EB7B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4" y="1381538"/>
            <a:ext cx="11293612" cy="4412974"/>
          </a:xfrm>
          <a:prstGeom prst="rect">
            <a:avLst/>
          </a:prstGeom>
        </p:spPr>
      </p:pic>
      <p:sp>
        <p:nvSpPr>
          <p:cNvPr id="6" name="Google Shape;61;p14">
            <a:extLst>
              <a:ext uri="{FF2B5EF4-FFF2-40B4-BE49-F238E27FC236}">
                <a16:creationId xmlns:a16="http://schemas.microsoft.com/office/drawing/2014/main" id="{04866AF2-A7E0-4478-B8AE-42BDD953B988}"/>
              </a:ext>
            </a:extLst>
          </p:cNvPr>
          <p:cNvSpPr txBox="1"/>
          <p:nvPr/>
        </p:nvSpPr>
        <p:spPr>
          <a:xfrm>
            <a:off x="568464" y="680723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评分标准：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71894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我们是谁？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09788" y="2058741"/>
            <a:ext cx="81724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请用一段内容展示贵工作室，形式不限，可包含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场所展示，成员介绍，地址定位，发展历史；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代表作品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；已完成的项目展示；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领域内相关奖项或者荣誉证书；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62744" y="3929978"/>
            <a:ext cx="1866508" cy="18665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393699" y="4401567"/>
            <a:ext cx="140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此处可放置贵工作室的徽标</a:t>
            </a:r>
            <a:r>
              <a:rPr lang="en-US" altLang="zh-CN" b="1" dirty="0"/>
              <a:t>/Logo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C3DF03C-97DA-40C2-8697-0565C9D66519}"/>
              </a:ext>
            </a:extLst>
          </p:cNvPr>
          <p:cNvSpPr txBox="1"/>
          <p:nvPr/>
        </p:nvSpPr>
        <p:spPr>
          <a:xfrm>
            <a:off x="2009787" y="1779208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我们的优势是什么？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28E3889-0997-4516-8C3F-4470B78928FB}"/>
              </a:ext>
            </a:extLst>
          </p:cNvPr>
          <p:cNvSpPr txBox="1"/>
          <p:nvPr/>
        </p:nvSpPr>
        <p:spPr>
          <a:xfrm>
            <a:off x="2009788" y="2791024"/>
            <a:ext cx="81724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请向我们展示贵工作室认为自己具有优势的地方，它可以是：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独特的艺术风格的作品；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优秀的团队；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具有社会价值的项目；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较强的商业化潜力；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我们的梦想是什么？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09788" y="1983326"/>
            <a:ext cx="817242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请向我们展示贵工作室为自己设定的梦想，它可以是：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实现工作室的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盈利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达成一定量级的盈利额目标；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赢得领域内的某个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奖项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完成由贵工作室主导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参与的项目；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创作出一个完整的作品；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达到某个量级的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工作室规模</a:t>
            </a:r>
            <a:endParaRPr lang="en-US" altLang="zh-CN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梦想说明越具体，越有利于整个项目的申请</a:t>
            </a:r>
            <a:endParaRPr lang="en-US" altLang="zh-CN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4" name="星形: 五角 3">
            <a:extLst>
              <a:ext uri="{FF2B5EF4-FFF2-40B4-BE49-F238E27FC236}">
                <a16:creationId xmlns:a16="http://schemas.microsoft.com/office/drawing/2014/main" id="{21D83AB8-9087-4B86-995F-ABEA9F2CA11A}"/>
              </a:ext>
            </a:extLst>
          </p:cNvPr>
          <p:cNvSpPr/>
          <p:nvPr/>
        </p:nvSpPr>
        <p:spPr>
          <a:xfrm>
            <a:off x="7365179" y="1098155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8" y="1094432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我们的梦想有哪些价值？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41755" y="2011607"/>
            <a:ext cx="870848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关于贵工作室的艺术梦想，请作为本计划书的重点内容向我们进行展示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以下为一些我们认为可能会给贵工作室启迪的要点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我们为什么会有这个梦想？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它对于我们来说意义是什么？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同时，贵工作室的梦想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项目是否具有一定的社会价值？例如：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对于社会公众有哪些贡献？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表达社会哪些群体的价值观？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312068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我们会怎么做</a:t>
            </a:r>
            <a:r>
              <a:rPr lang="en-US" altLang="zh-CN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zh-CN" altLang="en-US" sz="2400" b="1" dirty="0">
              <a:solidFill>
                <a:srgbClr val="EA5B2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9788" y="2690336"/>
            <a:ext cx="8172423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在得到需要的扶持之后，贵工作室会如何实现自己的梦想？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贵工作室可以通过时间线的方式进行规划，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也可以用自己的风格说明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当贵工作室实现了既定的目标之后，贵工作室是否有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下一个阶段的目标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我们希望看到贵工作室能够拥有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清晰的阶段意识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并进行展示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4" name="星形: 五角 3">
            <a:extLst>
              <a:ext uri="{FF2B5EF4-FFF2-40B4-BE49-F238E27FC236}">
                <a16:creationId xmlns:a16="http://schemas.microsoft.com/office/drawing/2014/main" id="{DFAA78C4-FEB6-497F-9675-1C1268078C6F}"/>
              </a:ext>
            </a:extLst>
          </p:cNvPr>
          <p:cNvSpPr/>
          <p:nvPr/>
        </p:nvSpPr>
        <p:spPr>
          <a:xfrm>
            <a:off x="7106762" y="1296937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1007</Words>
  <Application>Microsoft Office PowerPoint</Application>
  <PresentationFormat>宽屏</PresentationFormat>
  <Paragraphs>158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微软雅黑</vt:lpstr>
      <vt:lpstr>Arial</vt:lpstr>
      <vt:lpstr>Bahnschrift SemiCondensed</vt:lpstr>
      <vt:lpstr>Calibri</vt:lpstr>
      <vt:lpstr>Wingdings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 xuanhang</dc:creator>
  <cp:lastModifiedBy>wu xuanhang</cp:lastModifiedBy>
  <cp:revision>116</cp:revision>
  <dcterms:created xsi:type="dcterms:W3CDTF">2021-01-11T07:35:00Z</dcterms:created>
  <dcterms:modified xsi:type="dcterms:W3CDTF">2021-07-23T03:30:56Z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