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14"/>
  </p:notesMasterIdLst>
  <p:sldIdLst>
    <p:sldId id="714" r:id="rId2"/>
    <p:sldId id="715" r:id="rId3"/>
    <p:sldId id="716" r:id="rId4"/>
    <p:sldId id="732" r:id="rId5"/>
    <p:sldId id="717" r:id="rId6"/>
    <p:sldId id="729" r:id="rId7"/>
    <p:sldId id="718" r:id="rId8"/>
    <p:sldId id="730" r:id="rId9"/>
    <p:sldId id="720" r:id="rId10"/>
    <p:sldId id="719" r:id="rId11"/>
    <p:sldId id="731" r:id="rId12"/>
    <p:sldId id="722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u xuanhang" initials="wx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5B24"/>
    <a:srgbClr val="EE5C24"/>
    <a:srgbClr val="FFFFFF"/>
    <a:srgbClr val="00388D"/>
    <a:srgbClr val="A50A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3939" autoAdjust="0"/>
  </p:normalViewPr>
  <p:slideViewPr>
    <p:cSldViewPr snapToGrid="0">
      <p:cViewPr varScale="1">
        <p:scale>
          <a:sx n="64" d="100"/>
          <a:sy n="64" d="100"/>
        </p:scale>
        <p:origin x="72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680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385D0-5ECB-4D98-981F-325FC71A8CAF}" type="datetimeFigureOut">
              <a:rPr lang="zh-CN" altLang="en-US" smtClean="0"/>
              <a:t>2021/7/23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AFB753-16B5-4138-A915-5A5DB0E6940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42888" y="1431925"/>
            <a:ext cx="6872287" cy="3865563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D0DACE-38E0-42D2-9336-2B707D34BC6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AFB753-16B5-4138-A915-5A5DB0E6940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5010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F6C304-70A3-4737-808E-DD8D732AD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69ED70A-5BC8-40AD-9972-CB30DB1317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F6327CC-D9B6-48DD-B3AF-F69C851172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F640FB-6E32-4631-AE4B-FBB86ADB22F4}" type="datetimeFigureOut">
              <a:rPr lang="zh-CN" altLang="en-US" smtClean="0"/>
              <a:t>2021/7/23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A353D1B-B9B6-45B2-8B89-AD3C0DC67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61CC27A-D991-4182-9C4D-80B0EB4E0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07955-3FC2-4D6C-8648-86EE2162DC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055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9A81FE-E370-422A-9EFD-DADC8707B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79D96C0-7775-4D25-A1D0-00D07805AE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5E01A3C-2E98-4222-8DBD-1AA6B4BE36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F640FB-6E32-4631-AE4B-FBB86ADB22F4}" type="datetimeFigureOut">
              <a:rPr lang="zh-CN" altLang="en-US" smtClean="0"/>
              <a:t>2021/7/23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F86A980-010F-4BF7-82BA-0A75E890C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00ADE03-5F84-46C4-800B-F78C88DB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07955-3FC2-4D6C-8648-86EE2162DC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4037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530BAAD-8C42-49E4-9C3D-956B6EBABD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2943E01-088F-4E0B-BD90-629AA94844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BD9A34B-5A4F-4C2C-BC1B-82B4AF5503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F640FB-6E32-4631-AE4B-FBB86ADB22F4}" type="datetimeFigureOut">
              <a:rPr lang="zh-CN" altLang="en-US" smtClean="0"/>
              <a:t>2021/7/23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0B7C240-397E-45F3-8898-4DAA0B746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46D53A1-503E-4006-AE0B-538B855B0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07955-3FC2-4D6C-8648-86EE2162DC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3706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32E95C-8179-4A5D-8C7F-6E97BC825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C15DA09-375A-4792-A083-E1C32D5EA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64AD8F-6937-4B59-802A-D97A87E7B7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F640FB-6E32-4631-AE4B-FBB86ADB22F4}" type="datetimeFigureOut">
              <a:rPr lang="zh-CN" altLang="en-US" smtClean="0"/>
              <a:t>2021/7/23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8C84625-F666-4379-A0C3-411E72891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6FCD934-49A1-4252-A5A6-5BACC3CFE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07955-3FC2-4D6C-8648-86EE2162DC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3093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EDCE52-D748-43FD-8B35-440077BC5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393FB2E-6E59-458E-BA68-B34F9BA74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C103B19-6B84-4535-BA69-7B20D46D43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F640FB-6E32-4631-AE4B-FBB86ADB22F4}" type="datetimeFigureOut">
              <a:rPr lang="zh-CN" altLang="en-US" smtClean="0"/>
              <a:t>2021/7/23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18C9CFB-DA3C-4053-ADF0-EF3B83FC7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1904597-4DE5-452E-97FB-BF04A195D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07955-3FC2-4D6C-8648-86EE2162DC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320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5D4CE1-66F5-4CD0-9554-F981EC226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6EB1F19-F3F6-4747-AB1E-7CFA34FBF7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AE18FDC-5C04-4252-AA21-3D7D1CAA38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2E0F00F-0169-4495-B8D6-49434589D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F640FB-6E32-4631-AE4B-FBB86ADB22F4}" type="datetimeFigureOut">
              <a:rPr lang="zh-CN" altLang="en-US" smtClean="0"/>
              <a:t>2021/7/23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045BBBE-94AC-4CC4-B7A4-832A92A23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4FEAA4F-C1FB-4470-9C5D-5D66F7EDD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07955-3FC2-4D6C-8648-86EE2162DC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3415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4D8F0D-29A0-48A2-893D-CB7B74277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D762F14-F613-4CA2-B4EA-D7173A042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E820B98-5764-46D6-B4EB-16F3589436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7BEBCBF-8BC7-4CF1-B31D-D5002A8EFD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06CABE2-5365-4629-9CDE-8CA1281F0D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182C535-ABAF-47C7-882F-E61E4C3E6A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F640FB-6E32-4631-AE4B-FBB86ADB22F4}" type="datetimeFigureOut">
              <a:rPr lang="zh-CN" altLang="en-US" smtClean="0"/>
              <a:t>2021/7/23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A557BF4-7C4F-42EF-A801-B1050C1CA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D821835-C097-4F58-B3FA-A06AB489D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07955-3FC2-4D6C-8648-86EE2162DC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1624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462114-F0C1-429B-A02E-D41A9E520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F948932-15F3-4F20-BC3D-B7E6896232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F640FB-6E32-4631-AE4B-FBB86ADB22F4}" type="datetimeFigureOut">
              <a:rPr lang="zh-CN" altLang="en-US" smtClean="0"/>
              <a:t>2021/7/23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F091DE7-D96A-4891-9346-6AE843000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D70B436-137B-4BD8-B224-E719E9F77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07955-3FC2-4D6C-8648-86EE2162DC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5315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B9898FE5-A5A4-4DB9-9ECD-6DB137B958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8704" y="185586"/>
            <a:ext cx="1795670" cy="543228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27A1F4E7-A661-408B-ACF6-1139AC5B6A7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68" y="6437745"/>
            <a:ext cx="3127028" cy="210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163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ACFAFE-2A48-49F6-9A82-FE3EC839A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AAC867-9B85-42F2-AE72-8117C3AA5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241BCF7-9B73-4EB6-ADD4-8503E5CE2D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B98EF58-65E3-457F-8CA0-946B51CACD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F640FB-6E32-4631-AE4B-FBB86ADB22F4}" type="datetimeFigureOut">
              <a:rPr lang="zh-CN" altLang="en-US" smtClean="0"/>
              <a:t>2021/7/23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E72AF08-4B18-4BDB-9A59-944A6885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DC5BB54-8E5D-4DF6-BCED-25D0C7F7D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07955-3FC2-4D6C-8648-86EE2162DC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7995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819E39-F160-4969-8A4B-A3E043548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EA2E81D-DC0D-4959-9C1C-9BEC7F3BF8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B857EAB-FD84-4E9F-8356-8EB0F99CF5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BAD49A3-D50F-46ED-B108-28DE8A5673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F640FB-6E32-4631-AE4B-FBB86ADB22F4}" type="datetimeFigureOut">
              <a:rPr lang="zh-CN" altLang="en-US" smtClean="0"/>
              <a:t>2021/7/23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79D36A4-836F-42FD-9AC4-E24081EFF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C4C8AE1-408C-4EBE-B579-93B8430F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07955-3FC2-4D6C-8648-86EE2162DC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5055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9285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/>
          <p:cNvSpPr txBox="1"/>
          <p:nvPr/>
        </p:nvSpPr>
        <p:spPr>
          <a:xfrm>
            <a:off x="2309177" y="2028616"/>
            <a:ext cx="7573645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4000" b="1" dirty="0">
                <a:latin typeface="等线" panose="02010600030101010101" pitchFamily="2" charset="-122"/>
                <a:ea typeface="等线" panose="02010600030101010101" pitchFamily="2" charset="-122"/>
              </a:rPr>
              <a:t>艺术之星项目</a:t>
            </a:r>
            <a:endParaRPr lang="en-US" altLang="zh-CN" sz="4000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/>
            <a:endParaRPr lang="en-US" altLang="zh-CN" sz="4000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/>
            <a:r>
              <a:rPr lang="zh-CN" altLang="en-US" sz="4000" b="1" dirty="0">
                <a:latin typeface="等线" panose="02010600030101010101" pitchFamily="2" charset="-122"/>
                <a:ea typeface="等线" panose="02010600030101010101" pitchFamily="2" charset="-122"/>
              </a:rPr>
              <a:t>梦想计划书模板</a:t>
            </a:r>
          </a:p>
          <a:p>
            <a:pPr algn="ctr"/>
            <a:endParaRPr lang="en-US" altLang="zh-CN" sz="2800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/>
            <a:r>
              <a:rPr lang="en-US" altLang="zh-CN" sz="2800" b="1" dirty="0">
                <a:latin typeface="等线" panose="02010600030101010101" pitchFamily="2" charset="-122"/>
                <a:ea typeface="等线" panose="02010600030101010101" pitchFamily="2" charset="-122"/>
              </a:rPr>
              <a:t>CG</a:t>
            </a:r>
            <a:r>
              <a:rPr lang="zh-CN" altLang="en-US" sz="2800" b="1" dirty="0">
                <a:latin typeface="等线" panose="02010600030101010101" pitchFamily="2" charset="-122"/>
                <a:ea typeface="等线" panose="02010600030101010101" pitchFamily="2" charset="-122"/>
              </a:rPr>
              <a:t>类</a:t>
            </a:r>
            <a:r>
              <a:rPr lang="en-US" altLang="zh-CN" sz="2800" b="1" dirty="0">
                <a:latin typeface="等线" panose="02010600030101010101" pitchFamily="2" charset="-122"/>
                <a:ea typeface="等线" panose="02010600030101010101" pitchFamily="2" charset="-122"/>
              </a:rPr>
              <a:t>up</a:t>
            </a:r>
            <a:r>
              <a:rPr lang="zh-CN" altLang="en-US" sz="2800" b="1" dirty="0">
                <a:latin typeface="等线" panose="02010600030101010101" pitchFamily="2" charset="-122"/>
                <a:ea typeface="等线" panose="02010600030101010101" pitchFamily="2" charset="-122"/>
              </a:rPr>
              <a:t>主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09787" y="1113286"/>
            <a:ext cx="8172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我想得到什么？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770034" y="2699763"/>
            <a:ext cx="865192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基于您设定的梦想，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algn="ctr"/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您想通过本项目获得哪方面的扶持？（</a:t>
            </a:r>
            <a:r>
              <a:rPr lang="zh-CN" altLang="en-US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设备</a:t>
            </a:r>
            <a:r>
              <a:rPr lang="en-US" altLang="zh-CN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/</a:t>
            </a:r>
            <a:r>
              <a:rPr lang="zh-CN" altLang="en-US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课程</a:t>
            </a:r>
            <a:r>
              <a:rPr lang="en-US" altLang="zh-CN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/</a:t>
            </a:r>
            <a:r>
              <a:rPr lang="zh-CN" altLang="en-US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流量</a:t>
            </a:r>
            <a:r>
              <a:rPr lang="en-US" altLang="zh-CN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/</a:t>
            </a:r>
            <a:r>
              <a:rPr lang="zh-CN" altLang="en-US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资金</a:t>
            </a: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）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请进行具体说明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34426" y="1635630"/>
            <a:ext cx="3337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EE5C2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扶持资源细目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34427" y="2505670"/>
            <a:ext cx="323189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请对您希望获得的资源进行细化展示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让我们了解您认为完成梦想每个阶段具体需要的花费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请根据各阶段目标，</a:t>
            </a:r>
            <a:r>
              <a:rPr lang="zh-CN" altLang="en-US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分阶段</a:t>
            </a: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对您的扶持资源需求进行划分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578F93FE-8A12-4C77-AA50-EE14355180AB}"/>
              </a:ext>
            </a:extLst>
          </p:cNvPr>
          <p:cNvSpPr/>
          <p:nvPr/>
        </p:nvSpPr>
        <p:spPr>
          <a:xfrm>
            <a:off x="4194313" y="944962"/>
            <a:ext cx="7851913" cy="562480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920F2782-0C3B-4055-910E-7E2DB1A0FE6B}"/>
              </a:ext>
            </a:extLst>
          </p:cNvPr>
          <p:cNvSpPr txBox="1"/>
          <p:nvPr/>
        </p:nvSpPr>
        <p:spPr>
          <a:xfrm>
            <a:off x="4452729" y="944962"/>
            <a:ext cx="2965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扶持资源细目表模板</a:t>
            </a: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5F2E224D-EDF9-4F3C-AA4E-55B5C4AC0A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752390"/>
              </p:ext>
            </p:extLst>
          </p:nvPr>
        </p:nvGraphicFramePr>
        <p:xfrm>
          <a:off x="4682964" y="1526640"/>
          <a:ext cx="6874609" cy="4844145"/>
        </p:xfrm>
        <a:graphic>
          <a:graphicData uri="http://schemas.openxmlformats.org/drawingml/2006/table">
            <a:tbl>
              <a:tblPr/>
              <a:tblGrid>
                <a:gridCol w="1785929">
                  <a:extLst>
                    <a:ext uri="{9D8B030D-6E8A-4147-A177-3AD203B41FA5}">
                      <a16:colId xmlns:a16="http://schemas.microsoft.com/office/drawing/2014/main" val="1404522679"/>
                    </a:ext>
                  </a:extLst>
                </a:gridCol>
                <a:gridCol w="1272170">
                  <a:extLst>
                    <a:ext uri="{9D8B030D-6E8A-4147-A177-3AD203B41FA5}">
                      <a16:colId xmlns:a16="http://schemas.microsoft.com/office/drawing/2014/main" val="886070438"/>
                    </a:ext>
                  </a:extLst>
                </a:gridCol>
                <a:gridCol w="1272170">
                  <a:extLst>
                    <a:ext uri="{9D8B030D-6E8A-4147-A177-3AD203B41FA5}">
                      <a16:colId xmlns:a16="http://schemas.microsoft.com/office/drawing/2014/main" val="509761119"/>
                    </a:ext>
                  </a:extLst>
                </a:gridCol>
                <a:gridCol w="1272170">
                  <a:extLst>
                    <a:ext uri="{9D8B030D-6E8A-4147-A177-3AD203B41FA5}">
                      <a16:colId xmlns:a16="http://schemas.microsoft.com/office/drawing/2014/main" val="1745001892"/>
                    </a:ext>
                  </a:extLst>
                </a:gridCol>
                <a:gridCol w="1272170">
                  <a:extLst>
                    <a:ext uri="{9D8B030D-6E8A-4147-A177-3AD203B41FA5}">
                      <a16:colId xmlns:a16="http://schemas.microsoft.com/office/drawing/2014/main" val="434192251"/>
                    </a:ext>
                  </a:extLst>
                </a:gridCol>
              </a:tblGrid>
              <a:tr h="271219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1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1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类目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1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详细说明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1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折算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1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总结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4273090"/>
                  </a:ext>
                </a:extLst>
              </a:tr>
              <a:tr h="271219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zh-CN" altLang="en-US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第一阶段</a:t>
                      </a:r>
                      <a:endParaRPr lang="en-US" altLang="zh-CN" sz="21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  <a:p>
                      <a:pPr algn="ctr" fontAlgn="ctr"/>
                      <a:r>
                        <a:rPr lang="zh-CN" altLang="en-US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目标</a:t>
                      </a:r>
                      <a:br>
                        <a:rPr lang="zh-CN" altLang="en-US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</a:br>
                      <a:r>
                        <a:rPr lang="en-US" altLang="zh-CN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100K</a:t>
                      </a:r>
                      <a:r>
                        <a:rPr lang="zh-CN" altLang="en-US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粉丝</a:t>
                      </a:r>
                    </a:p>
                  </a:txBody>
                  <a:tcPr marL="171179" marR="171179" marT="85589" marB="85589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1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流量购买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21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…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￥ xx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21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￥ xxx</a:t>
                      </a:r>
                    </a:p>
                  </a:txBody>
                  <a:tcPr marL="171179" marR="171179" marT="85589" marB="85589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4762309"/>
                  </a:ext>
                </a:extLst>
              </a:tr>
              <a:tr h="27121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工作器材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21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…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￥ xx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13284"/>
                  </a:ext>
                </a:extLst>
              </a:tr>
              <a:tr h="27121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技能培训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21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…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￥ xx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578278"/>
                  </a:ext>
                </a:extLst>
              </a:tr>
              <a:tr h="27121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杂项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21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…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￥ xx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732886"/>
                  </a:ext>
                </a:extLst>
              </a:tr>
              <a:tr h="27121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…</a:t>
                      </a:r>
                      <a:endParaRPr lang="zh-CN" altLang="en-US" sz="21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21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…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￥ xx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8773155"/>
                  </a:ext>
                </a:extLst>
              </a:tr>
              <a:tr h="40026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zh-CN" altLang="en-US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171179" marR="171179" marT="85589" marB="85589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625549"/>
                  </a:ext>
                </a:extLst>
              </a:tr>
              <a:tr h="271219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第二阶段</a:t>
                      </a:r>
                      <a:endParaRPr lang="en-US" altLang="zh-CN" sz="21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  <a:p>
                      <a:pPr algn="ctr" fontAlgn="ctr"/>
                      <a:r>
                        <a:rPr lang="zh-CN" altLang="en-US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目标</a:t>
                      </a:r>
                      <a:br>
                        <a:rPr lang="zh-CN" altLang="en-US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</a:br>
                      <a:r>
                        <a:rPr lang="en-US" altLang="zh-CN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200K</a:t>
                      </a:r>
                      <a:r>
                        <a:rPr lang="zh-CN" altLang="en-US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粉丝</a:t>
                      </a:r>
                    </a:p>
                  </a:txBody>
                  <a:tcPr marL="171179" marR="171179" marT="85589" marB="85589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社媒运营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21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…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￥ xx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21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￥ xxx</a:t>
                      </a:r>
                    </a:p>
                  </a:txBody>
                  <a:tcPr marL="171179" marR="171179" marT="85589" marB="85589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4931218"/>
                  </a:ext>
                </a:extLst>
              </a:tr>
              <a:tr h="27121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日常开销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21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…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￥ xx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446778"/>
                  </a:ext>
                </a:extLst>
              </a:tr>
              <a:tr h="27121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团队扩招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21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…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￥ xx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708759"/>
                  </a:ext>
                </a:extLst>
              </a:tr>
              <a:tr h="27121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…</a:t>
                      </a:r>
                      <a:endParaRPr lang="zh-CN" altLang="en-US" sz="21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21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…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￥ xx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2362759"/>
                  </a:ext>
                </a:extLst>
              </a:tr>
              <a:tr h="40026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zh-CN" altLang="en-US" sz="21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171179" marR="171179" marT="85589" marB="85589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795266"/>
                  </a:ext>
                </a:extLst>
              </a:tr>
              <a:tr h="542439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第三阶段</a:t>
                      </a:r>
                      <a:endParaRPr lang="en-US" altLang="zh-CN" sz="21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…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…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…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…</a:t>
                      </a:r>
                    </a:p>
                  </a:txBody>
                  <a:tcPr marL="11887" marR="11887" marT="11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725800"/>
                  </a:ext>
                </a:extLst>
              </a:tr>
            </a:tbl>
          </a:graphicData>
        </a:graphic>
      </p:graphicFrame>
      <p:sp>
        <p:nvSpPr>
          <p:cNvPr id="9" name="星形: 五角 8">
            <a:extLst>
              <a:ext uri="{FF2B5EF4-FFF2-40B4-BE49-F238E27FC236}">
                <a16:creationId xmlns:a16="http://schemas.microsoft.com/office/drawing/2014/main" id="{56F0A115-A3E6-4F24-815D-B7011A4AEC33}"/>
              </a:ext>
            </a:extLst>
          </p:cNvPr>
          <p:cNvSpPr/>
          <p:nvPr/>
        </p:nvSpPr>
        <p:spPr>
          <a:xfrm>
            <a:off x="3292259" y="1586289"/>
            <a:ext cx="476796" cy="476796"/>
          </a:xfrm>
          <a:prstGeom prst="star5">
            <a:avLst/>
          </a:prstGeom>
          <a:solidFill>
            <a:srgbClr val="EA5B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1;p14"/>
          <p:cNvSpPr txBox="1"/>
          <p:nvPr/>
        </p:nvSpPr>
        <p:spPr>
          <a:xfrm>
            <a:off x="575651" y="944646"/>
            <a:ext cx="5636613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zh-CN" altLang="en-US" sz="2000" b="1" dirty="0">
                <a:latin typeface="Bahnschrift SemiCondensed" panose="020B0502040204020203" pitchFamily="34" charset="0"/>
                <a:ea typeface="Source Sans Pro"/>
                <a:cs typeface="Source Sans Pro"/>
                <a:sym typeface="Source Sans Pro"/>
              </a:rPr>
              <a:t>计划书大纲总结：</a:t>
            </a:r>
            <a:endParaRPr lang="en-US" sz="6000" b="1" dirty="0"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75651" y="1941922"/>
            <a:ext cx="51093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、我是谁？</a:t>
            </a:r>
            <a:endParaRPr lang="en-US" altLang="zh-CN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/>
              <a:t>      自我介绍</a:t>
            </a:r>
            <a:r>
              <a:rPr lang="en-US" altLang="zh-CN" dirty="0"/>
              <a:t>/</a:t>
            </a:r>
            <a:r>
              <a:rPr lang="zh-CN" altLang="en-US" dirty="0"/>
              <a:t>作品展示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b="1" dirty="0">
                <a:latin typeface="等线" panose="02010600030101010101" pitchFamily="2" charset="-122"/>
                <a:ea typeface="等线" panose="02010600030101010101" pitchFamily="2" charset="-122"/>
              </a:rPr>
              <a:t>2</a:t>
            </a:r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、我的优势是什么？</a:t>
            </a:r>
          </a:p>
          <a:p>
            <a:r>
              <a:rPr lang="zh-CN" altLang="en-US" dirty="0"/>
              <a:t>       特色说明</a:t>
            </a:r>
            <a:endParaRPr lang="en-US" altLang="zh-CN" dirty="0"/>
          </a:p>
          <a:p>
            <a:endParaRPr lang="en-US" altLang="zh-CN" b="1" dirty="0"/>
          </a:p>
          <a:p>
            <a:endParaRPr lang="en-US" altLang="zh-CN" b="1" dirty="0"/>
          </a:p>
          <a:p>
            <a:r>
              <a:rPr lang="en-US" altLang="zh-CN" b="1" dirty="0">
                <a:latin typeface="等线" panose="02010600030101010101" pitchFamily="2" charset="-122"/>
                <a:ea typeface="等线" panose="02010600030101010101" pitchFamily="2" charset="-122"/>
              </a:rPr>
              <a:t>3</a:t>
            </a:r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、</a:t>
            </a:r>
            <a:r>
              <a:rPr lang="zh-CN" altLang="en-US" b="1" dirty="0">
                <a:solidFill>
                  <a:srgbClr val="EE5C24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我的梦想是什么？</a:t>
            </a:r>
            <a:endParaRPr lang="en-US" altLang="zh-CN" b="1" dirty="0">
              <a:solidFill>
                <a:srgbClr val="EE5C24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/>
              <a:t>       梦想说明</a:t>
            </a:r>
            <a:endParaRPr lang="en-US" altLang="zh-CN" dirty="0"/>
          </a:p>
        </p:txBody>
      </p:sp>
      <p:sp>
        <p:nvSpPr>
          <p:cNvPr id="6" name="文本框 5"/>
          <p:cNvSpPr txBox="1"/>
          <p:nvPr/>
        </p:nvSpPr>
        <p:spPr>
          <a:xfrm>
            <a:off x="6507023" y="1941922"/>
            <a:ext cx="5109328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等线" panose="02010600030101010101" pitchFamily="2" charset="-122"/>
                <a:ea typeface="等线" panose="02010600030101010101" pitchFamily="2" charset="-122"/>
              </a:rPr>
              <a:t>4</a:t>
            </a:r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、我的梦想有哪些价值？</a:t>
            </a:r>
            <a:endParaRPr lang="en-US" altLang="zh-CN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/>
              <a:t>       深度剖析</a:t>
            </a:r>
            <a:endParaRPr lang="en-US" altLang="zh-CN" dirty="0"/>
          </a:p>
          <a:p>
            <a:endParaRPr lang="en-US" altLang="zh-CN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en-US" altLang="zh-CN" b="1" dirty="0"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5</a:t>
            </a:r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、</a:t>
            </a:r>
            <a:r>
              <a:rPr lang="zh-CN" altLang="en-US" b="1" dirty="0">
                <a:solidFill>
                  <a:srgbClr val="EE5C24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我会如何做？</a:t>
            </a:r>
            <a:endParaRPr lang="en-US" altLang="zh-CN" b="1" dirty="0">
              <a:solidFill>
                <a:srgbClr val="EE5C24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>
                <a:sym typeface="+mn-ea"/>
              </a:rPr>
              <a:t>       规划安排</a:t>
            </a:r>
            <a:r>
              <a:rPr lang="en-US" altLang="zh-CN" dirty="0">
                <a:sym typeface="+mn-ea"/>
              </a:rPr>
              <a:t>/</a:t>
            </a:r>
            <a:r>
              <a:rPr lang="zh-CN" altLang="en-US" dirty="0">
                <a:sym typeface="+mn-ea"/>
              </a:rPr>
              <a:t>阶段意识</a:t>
            </a:r>
            <a:endParaRPr lang="en-US" altLang="zh-CN" dirty="0"/>
          </a:p>
          <a:p>
            <a:endParaRPr lang="en-US" altLang="zh-CN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en-US" altLang="zh-CN" b="1" dirty="0"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6</a:t>
            </a:r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、我想得到什么</a:t>
            </a:r>
            <a:r>
              <a:rPr lang="zh-CN" altLang="en-US" b="1" dirty="0">
                <a:sym typeface="+mn-ea"/>
              </a:rPr>
              <a:t>？</a:t>
            </a:r>
            <a:endParaRPr lang="en-US" altLang="zh-CN" b="1" dirty="0"/>
          </a:p>
          <a:p>
            <a:r>
              <a:rPr lang="zh-CN" altLang="en-US" dirty="0">
                <a:sym typeface="+mn-ea"/>
              </a:rPr>
              <a:t>       展示需求</a:t>
            </a:r>
            <a:r>
              <a:rPr lang="en-US" altLang="zh-CN" dirty="0">
                <a:sym typeface="+mn-ea"/>
              </a:rPr>
              <a:t>/</a:t>
            </a:r>
            <a:r>
              <a:rPr lang="zh-CN" altLang="en-US" dirty="0">
                <a:sym typeface="+mn-ea"/>
              </a:rPr>
              <a:t>阶段扶持资源需求</a:t>
            </a:r>
            <a:endParaRPr lang="zh-CN" altLang="en-US" dirty="0"/>
          </a:p>
        </p:txBody>
      </p:sp>
      <p:sp>
        <p:nvSpPr>
          <p:cNvPr id="7" name="星形: 五角 6">
            <a:extLst>
              <a:ext uri="{FF2B5EF4-FFF2-40B4-BE49-F238E27FC236}">
                <a16:creationId xmlns:a16="http://schemas.microsoft.com/office/drawing/2014/main" id="{85440B8A-2E7D-4458-B404-9E08DA04D421}"/>
              </a:ext>
            </a:extLst>
          </p:cNvPr>
          <p:cNvSpPr/>
          <p:nvPr/>
        </p:nvSpPr>
        <p:spPr>
          <a:xfrm>
            <a:off x="2836673" y="4152709"/>
            <a:ext cx="273764" cy="273764"/>
          </a:xfrm>
          <a:prstGeom prst="star5">
            <a:avLst/>
          </a:prstGeom>
          <a:solidFill>
            <a:srgbClr val="EA5B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星形: 五角 7">
            <a:extLst>
              <a:ext uri="{FF2B5EF4-FFF2-40B4-BE49-F238E27FC236}">
                <a16:creationId xmlns:a16="http://schemas.microsoft.com/office/drawing/2014/main" id="{9E3D739C-FD42-41D5-9C29-9FDA293687E3}"/>
              </a:ext>
            </a:extLst>
          </p:cNvPr>
          <p:cNvSpPr/>
          <p:nvPr/>
        </p:nvSpPr>
        <p:spPr>
          <a:xfrm>
            <a:off x="8243560" y="3068996"/>
            <a:ext cx="273764" cy="273764"/>
          </a:xfrm>
          <a:prstGeom prst="star5">
            <a:avLst/>
          </a:prstGeom>
          <a:solidFill>
            <a:srgbClr val="EA5B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1;p14"/>
          <p:cNvSpPr txBox="1"/>
          <p:nvPr/>
        </p:nvSpPr>
        <p:spPr>
          <a:xfrm>
            <a:off x="575651" y="327106"/>
            <a:ext cx="5636613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zh-CN" altLang="en-US" sz="2400" b="1" dirty="0">
                <a:latin typeface="Bahnschrift SemiCondensed" panose="020B0502040204020203" pitchFamily="34" charset="0"/>
                <a:ea typeface="Source Sans Pro"/>
                <a:cs typeface="Source Sans Pro"/>
                <a:sym typeface="Source Sans Pro"/>
              </a:rPr>
              <a:t>申请前须知：</a:t>
            </a:r>
            <a:endParaRPr lang="en-US" sz="6600" b="1" dirty="0"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75649" y="899806"/>
            <a:ext cx="9982371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欢迎来到</a:t>
            </a:r>
            <a:r>
              <a:rPr lang="en-US" altLang="zh-CN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2021-</a:t>
            </a:r>
            <a:r>
              <a:rPr lang="zh-CN" altLang="en-US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艺术之星项目！对于您的参与，我们倍感荣幸。在正式制作梦想计划书之前，请先阅读以下要点，确认无误之后，再进行下一步的工作。如果您对这些要点存在任何疑问，</a:t>
            </a:r>
            <a:r>
              <a:rPr lang="zh-CN" altLang="en-US" b="1" dirty="0">
                <a:solidFill>
                  <a:srgbClr val="000000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请通过项目网站中联系方式联系我们</a:t>
            </a:r>
            <a:r>
              <a:rPr lang="en-US" altLang="zh-CN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: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en-US" altLang="zh-CN" b="1" dirty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r>
              <a:rPr lang="en-US" altLang="zh-CN" sz="1800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1. </a:t>
            </a:r>
            <a:r>
              <a:rPr lang="zh-CN" altLang="en-US" sz="1800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您需要是</a:t>
            </a:r>
            <a:r>
              <a:rPr lang="en-US" altLang="zh-CN" sz="1800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CG</a:t>
            </a:r>
            <a:r>
              <a:rPr lang="zh-CN" altLang="en-US" sz="1800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行业</a:t>
            </a:r>
            <a:r>
              <a:rPr lang="zh-CN" altLang="en-US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内</a:t>
            </a:r>
            <a:r>
              <a:rPr lang="zh-CN" altLang="en-US" sz="1800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的社媒</a:t>
            </a:r>
            <a:r>
              <a:rPr lang="en-US" altLang="zh-CN" sz="1800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UP</a:t>
            </a:r>
            <a:r>
              <a:rPr lang="zh-CN" altLang="en-US" sz="1800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主</a:t>
            </a:r>
            <a:r>
              <a:rPr lang="en-US" altLang="zh-CN" sz="1800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/</a:t>
            </a:r>
            <a:r>
              <a:rPr lang="zh-CN" altLang="en-US" sz="1800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博主，同时拥有一定基数的社媒粉丝（</a:t>
            </a:r>
            <a:r>
              <a:rPr lang="en-US" altLang="zh-CN" sz="1800" b="1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&gt;1k</a:t>
            </a:r>
            <a:r>
              <a:rPr lang="zh-CN" altLang="en-US" sz="1800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） ；</a:t>
            </a:r>
            <a:endParaRPr lang="en-US" altLang="zh-CN" b="1" dirty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342900" indent="-342900">
              <a:buAutoNum type="arabicPeriod"/>
            </a:pPr>
            <a:endParaRPr lang="en-US" altLang="zh-CN" b="1" dirty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en-US" altLang="zh-CN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2.</a:t>
            </a:r>
            <a:r>
              <a:rPr lang="zh-CN" altLang="en-US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 您需要拥有合法的国家公民身份；</a:t>
            </a:r>
            <a:endParaRPr lang="en-US" altLang="zh-CN" b="1" dirty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endParaRPr lang="en-US" altLang="zh-CN" sz="1800" b="1" dirty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r>
              <a:rPr lang="en-US" altLang="zh-CN" sz="1800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3.</a:t>
            </a:r>
            <a:r>
              <a:rPr lang="zh-CN" altLang="en-US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在获得扶持资源之后，请不要在公开场合及社交平台对扶持品牌或产品传播负面影响；</a:t>
            </a:r>
            <a:endParaRPr lang="en-US" altLang="zh-CN" b="1" dirty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endParaRPr lang="en-US" altLang="zh-CN" b="1" dirty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r>
              <a:rPr lang="en-US" altLang="zh-CN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4. </a:t>
            </a:r>
            <a:r>
              <a:rPr lang="zh-CN" altLang="en-US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您需要用</a:t>
            </a:r>
            <a:r>
              <a:rPr lang="zh-CN" altLang="en-US" b="1" dirty="0">
                <a:solidFill>
                  <a:srgbClr val="000000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中文</a:t>
            </a:r>
            <a:r>
              <a:rPr lang="zh-CN" altLang="en-US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进行申请，并能够用中文和评审委员进行</a:t>
            </a:r>
            <a:r>
              <a:rPr lang="zh-CN" altLang="en-US" b="1" dirty="0">
                <a:solidFill>
                  <a:srgbClr val="000000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交流</a:t>
            </a:r>
            <a:r>
              <a:rPr lang="zh-CN" altLang="en-US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；</a:t>
            </a:r>
            <a:endParaRPr lang="en-US" altLang="zh-CN" b="1" dirty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endParaRPr lang="en-US" altLang="zh-CN" sz="1800" b="1" dirty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r>
              <a:rPr lang="en-US" altLang="zh-CN" sz="1800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5.</a:t>
            </a:r>
            <a:r>
              <a:rPr lang="zh-CN" altLang="en-US" sz="18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本模板只作为指南为申请者提供大纲参考作用，申请者可以按照本模板的大纲设计具有</a:t>
            </a:r>
            <a:r>
              <a:rPr lang="zh-CN" altLang="en-US" b="1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独特</a:t>
            </a:r>
            <a:r>
              <a:rPr lang="zh-CN" altLang="en-US" sz="1800" b="1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风格</a:t>
            </a:r>
            <a:endParaRPr lang="en-US" altLang="zh-CN" sz="1800" b="1" dirty="0">
              <a:solidFill>
                <a:schemeClr val="dk1"/>
              </a:solidFill>
              <a:highlight>
                <a:srgbClr val="FFFF00"/>
              </a:highlight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r>
              <a:rPr lang="en-US" altLang="zh-CN" b="1" dirty="0">
                <a:solidFill>
                  <a:schemeClr val="dk1"/>
                </a:solidFill>
                <a:highlight>
                  <a:srgbClr val="FFFFFF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   </a:t>
            </a:r>
            <a:r>
              <a:rPr lang="zh-CN" altLang="en-US" sz="18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的梦想计划书，有趣且具有特色的梦想计划书将会增加</a:t>
            </a:r>
            <a:r>
              <a:rPr lang="zh-CN" altLang="en-US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成功</a:t>
            </a:r>
            <a:r>
              <a:rPr lang="zh-CN" altLang="en-US" sz="18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的概率；</a:t>
            </a:r>
            <a:endParaRPr lang="en-US" altLang="zh-CN" sz="1800" b="1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endParaRPr lang="en-US" altLang="zh-CN" b="1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r>
              <a:rPr lang="en-US" altLang="zh-CN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6.</a:t>
            </a:r>
            <a:r>
              <a:rPr lang="zh-CN" altLang="en-US" sz="18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请注意，您的正式的梦想计划书应当以</a:t>
            </a:r>
            <a:r>
              <a:rPr lang="en-US" altLang="zh-CN" sz="18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PDF/PPTX</a:t>
            </a:r>
            <a:r>
              <a:rPr lang="zh-CN" altLang="en-US" sz="18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格式文件递交，</a:t>
            </a:r>
            <a:r>
              <a:rPr lang="zh-CN" altLang="en-US" sz="18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同时大小控制在</a:t>
            </a:r>
            <a:r>
              <a:rPr lang="en-US" altLang="zh-CN" sz="1800" b="1" dirty="0">
                <a:solidFill>
                  <a:srgbClr val="FF0000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10MB </a:t>
            </a:r>
          </a:p>
          <a:p>
            <a:r>
              <a:rPr lang="en-US" altLang="zh-CN" b="1" dirty="0">
                <a:solidFill>
                  <a:srgbClr val="FF0000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   </a:t>
            </a:r>
            <a:r>
              <a:rPr lang="zh-CN" altLang="en-US" sz="1800" b="1" dirty="0">
                <a:solidFill>
                  <a:srgbClr val="FF0000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以内</a:t>
            </a:r>
            <a:r>
              <a:rPr lang="zh-CN" altLang="en-US" sz="18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，否则我们将不予考虑；</a:t>
            </a:r>
            <a:endParaRPr lang="en-US" altLang="zh-CN" b="1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endParaRPr lang="en-US" altLang="zh-CN" sz="1800" b="1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r>
              <a:rPr lang="en-US" altLang="zh-CN" sz="18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7.</a:t>
            </a:r>
            <a:r>
              <a:rPr lang="zh-CN" altLang="en-US" sz="18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您需保证所提供的所有信息资料为真实的，否则将承担相应的法律责任。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1;p14"/>
          <p:cNvSpPr txBox="1"/>
          <p:nvPr/>
        </p:nvSpPr>
        <p:spPr>
          <a:xfrm>
            <a:off x="604221" y="899384"/>
            <a:ext cx="5959927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zh-CN" altLang="en-US" sz="2400" b="1" dirty="0">
                <a:latin typeface="Bahnschrift SemiCondensed" panose="020B0502040204020203" pitchFamily="34" charset="0"/>
                <a:ea typeface="Source Sans Pro"/>
                <a:cs typeface="Source Sans Pro"/>
                <a:sym typeface="Source Sans Pro"/>
              </a:rPr>
              <a:t>制作建议：</a:t>
            </a:r>
            <a:endParaRPr lang="en-US" sz="6600" b="1" dirty="0"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04221" y="1613118"/>
            <a:ext cx="10983558" cy="3631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0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以下是在制作梦想计划书的过程中，我们想给予您的几点建议，希望能够有所助益：</a:t>
            </a:r>
            <a:endParaRPr lang="en-US" altLang="zh-CN" sz="2000" b="1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lvl="0" algn="just" rtl="0">
              <a:spcBef>
                <a:spcPts val="0"/>
              </a:spcBef>
              <a:spcAft>
                <a:spcPts val="0"/>
              </a:spcAft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 作品应当具有原创性</a:t>
            </a:r>
            <a:r>
              <a:rPr lang="zh-CN" altLang="en-US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。</a:t>
            </a: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任何</a:t>
            </a:r>
            <a:r>
              <a:rPr lang="zh-CN" altLang="en-US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抄袭与剽窃</a:t>
            </a:r>
            <a:r>
              <a:rPr lang="zh-CN" altLang="en-US" dirty="0">
                <a:solidFill>
                  <a:schemeClr val="dk1"/>
                </a:solidFill>
                <a:highlight>
                  <a:srgbClr val="FFFFFF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一经发现，我们会直接取消您的申请资格</a:t>
            </a:r>
            <a:r>
              <a:rPr lang="zh-CN" altLang="en-US" sz="2000" dirty="0">
                <a:solidFill>
                  <a:schemeClr val="dk1"/>
                </a:solidFill>
                <a:highlight>
                  <a:srgbClr val="FFFFFF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；</a:t>
            </a:r>
            <a:endParaRPr lang="en-US" altLang="zh-CN" sz="2000" dirty="0">
              <a:solidFill>
                <a:schemeClr val="dk1"/>
              </a:solidFill>
              <a:highlight>
                <a:srgbClr val="FFFFFF"/>
              </a:highlight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solidFill>
                <a:schemeClr val="dk1"/>
              </a:solidFill>
              <a:highlight>
                <a:srgbClr val="FFFFFF"/>
              </a:highlight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chemeClr val="dk1"/>
                </a:solidFill>
                <a:highlight>
                  <a:srgbClr val="FFFFFF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 设定合适的目标。</a:t>
            </a:r>
            <a:r>
              <a:rPr lang="zh-CN" altLang="en-US" dirty="0">
                <a:solidFill>
                  <a:schemeClr val="dk1"/>
                </a:solidFill>
                <a:highlight>
                  <a:srgbClr val="FFFFFF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作为本次申请的核心，我们希望您能够仔细思考自己的“梦想”，包括可行性和意义；</a:t>
            </a:r>
            <a:endParaRPr lang="en-US" altLang="zh-CN" dirty="0">
              <a:solidFill>
                <a:schemeClr val="dk1"/>
              </a:solidFill>
              <a:highlight>
                <a:srgbClr val="FFFFFF"/>
              </a:highlight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lvl="0"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CN" dirty="0">
                <a:solidFill>
                  <a:schemeClr val="dk1"/>
                </a:solidFill>
                <a:highlight>
                  <a:srgbClr val="FFFFFF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      </a:t>
            </a:r>
            <a:r>
              <a:rPr lang="zh-CN" altLang="en-US" dirty="0">
                <a:solidFill>
                  <a:schemeClr val="dk1"/>
                </a:solidFill>
                <a:highlight>
                  <a:srgbClr val="FFFFFF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您的梦想越具体，我们越能够更好地进行扶持。</a:t>
            </a:r>
            <a:endParaRPr lang="en-US" altLang="zh-CN" dirty="0">
              <a:solidFill>
                <a:schemeClr val="dk1"/>
              </a:solidFill>
              <a:highlight>
                <a:srgbClr val="FFFFFF"/>
              </a:highlight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altLang="zh-CN" sz="2000" b="1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控制整个计划书的</a:t>
            </a:r>
            <a:r>
              <a:rPr lang="zh-CN" altLang="en-US" sz="2000" b="1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篇幅</a:t>
            </a:r>
            <a:r>
              <a:rPr lang="zh-CN" altLang="en-US" sz="20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。</a:t>
            </a: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长篇大论可能会导致我们忽略重点，而精炼且重点突出的申请则会更好地抓住评委的眼球。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通俗易懂。</a:t>
            </a: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您可以使用专业领域词汇或者术语来进行描述，但是请确保非专业领域的人士能够读懂，这将有利于您的申请。</a:t>
            </a:r>
            <a:endParaRPr lang="en-US" altLang="zh-CN" sz="2000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0732C2F3-D5DE-4F45-ACE1-21006EB7B4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464" y="1381538"/>
            <a:ext cx="11293612" cy="4412974"/>
          </a:xfrm>
          <a:prstGeom prst="rect">
            <a:avLst/>
          </a:prstGeom>
        </p:spPr>
      </p:pic>
      <p:sp>
        <p:nvSpPr>
          <p:cNvPr id="6" name="Google Shape;61;p14">
            <a:extLst>
              <a:ext uri="{FF2B5EF4-FFF2-40B4-BE49-F238E27FC236}">
                <a16:creationId xmlns:a16="http://schemas.microsoft.com/office/drawing/2014/main" id="{04866AF2-A7E0-4478-B8AE-42BDD953B988}"/>
              </a:ext>
            </a:extLst>
          </p:cNvPr>
          <p:cNvSpPr txBox="1"/>
          <p:nvPr/>
        </p:nvSpPr>
        <p:spPr>
          <a:xfrm>
            <a:off x="568464" y="680723"/>
            <a:ext cx="5959927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zh-CN" altLang="en-US" sz="2400" b="1" dirty="0">
                <a:latin typeface="Bahnschrift SemiCondensed" panose="020B0502040204020203" pitchFamily="34" charset="0"/>
                <a:ea typeface="Source Sans Pro"/>
                <a:cs typeface="Source Sans Pro"/>
                <a:sym typeface="Source Sans Pro"/>
              </a:rPr>
              <a:t>评分标准：</a:t>
            </a:r>
            <a:endParaRPr lang="en-US" sz="6600" b="1" dirty="0">
              <a:ea typeface="Source Sans Pro"/>
              <a:cs typeface="Source Sans Pro"/>
              <a:sym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718945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88908467-0B36-45B2-9C43-1F350F1C9F72}"/>
              </a:ext>
            </a:extLst>
          </p:cNvPr>
          <p:cNvSpPr txBox="1"/>
          <p:nvPr/>
        </p:nvSpPr>
        <p:spPr>
          <a:xfrm>
            <a:off x="2009787" y="1113286"/>
            <a:ext cx="8172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我是谁？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F463752-D881-494B-B094-432C428AE4D8}"/>
              </a:ext>
            </a:extLst>
          </p:cNvPr>
          <p:cNvSpPr txBox="1"/>
          <p:nvPr/>
        </p:nvSpPr>
        <p:spPr>
          <a:xfrm>
            <a:off x="2009788" y="2058741"/>
            <a:ext cx="817242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请用一段内容展示自己，形式不限，可包含</a:t>
            </a:r>
            <a:r>
              <a:rPr lang="en-US" altLang="zh-CN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: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名字、年龄、城市、个人性格；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社媒账号与内容展示；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社交媒体的粉丝画像；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领域相关获奖或者荣誉证书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1C921278-BEF8-4A7C-8252-03ECA8649F3A}"/>
              </a:ext>
            </a:extLst>
          </p:cNvPr>
          <p:cNvSpPr/>
          <p:nvPr/>
        </p:nvSpPr>
        <p:spPr>
          <a:xfrm>
            <a:off x="5162744" y="4038711"/>
            <a:ext cx="1866508" cy="186650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629E21B6-B814-479C-BE04-58BB7B2F682B}"/>
              </a:ext>
            </a:extLst>
          </p:cNvPr>
          <p:cNvSpPr txBox="1"/>
          <p:nvPr/>
        </p:nvSpPr>
        <p:spPr>
          <a:xfrm>
            <a:off x="5393699" y="4563958"/>
            <a:ext cx="14045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/>
              <a:t>此处可放置您的照片或社媒头像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99FA800C-63FC-43E8-ACB6-282B43A2D509}"/>
              </a:ext>
            </a:extLst>
          </p:cNvPr>
          <p:cNvSpPr txBox="1"/>
          <p:nvPr/>
        </p:nvSpPr>
        <p:spPr>
          <a:xfrm>
            <a:off x="2009787" y="1580425"/>
            <a:ext cx="8172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我的优势是什么？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AB20CCE-9D35-4E46-B62D-EA33067782A3}"/>
              </a:ext>
            </a:extLst>
          </p:cNvPr>
          <p:cNvSpPr txBox="1"/>
          <p:nvPr/>
        </p:nvSpPr>
        <p:spPr>
          <a:xfrm>
            <a:off x="2009788" y="2880476"/>
            <a:ext cx="8172423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请向我们展示您认为自己具有优势的地方，它可以是：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独特的艺术风格的作品；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涨粉迅速的社交账号；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具有社会价值的项目；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良好的表达能力；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等等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805F4B55-E4A0-4ADE-B313-B3134236F828}"/>
              </a:ext>
            </a:extLst>
          </p:cNvPr>
          <p:cNvSpPr txBox="1"/>
          <p:nvPr/>
        </p:nvSpPr>
        <p:spPr>
          <a:xfrm>
            <a:off x="2009787" y="1570486"/>
            <a:ext cx="8172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EA5B2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我的梦想是什么？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B3872B6-3E7A-4BFA-B776-6AE63AB3AF5A}"/>
              </a:ext>
            </a:extLst>
          </p:cNvPr>
          <p:cNvSpPr txBox="1"/>
          <p:nvPr/>
        </p:nvSpPr>
        <p:spPr>
          <a:xfrm>
            <a:off x="2009788" y="2440526"/>
            <a:ext cx="8172423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请向我们展示您为自己设定的梦想，它可以是：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学成一个</a:t>
            </a:r>
            <a:r>
              <a:rPr lang="en-US" altLang="zh-CN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CG</a:t>
            </a: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技能、完成一套课程的学习；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赢得某个</a:t>
            </a:r>
            <a:r>
              <a:rPr lang="en-US" altLang="zh-CN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CG</a:t>
            </a: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领域内的比赛奖项；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社媒账号的粉丝达到一定量级；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完成一个由您主导</a:t>
            </a:r>
            <a:r>
              <a:rPr lang="en-US" altLang="zh-CN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/</a:t>
            </a: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参与的项目；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等等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梦想计划越具体，越有利于整个项目的申请</a:t>
            </a:r>
            <a:endParaRPr lang="en-US" altLang="zh-CN" dirty="0">
              <a:solidFill>
                <a:schemeClr val="dk1"/>
              </a:solidFill>
              <a:highlight>
                <a:srgbClr val="FFFF00"/>
              </a:highlight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</p:txBody>
      </p:sp>
      <p:sp>
        <p:nvSpPr>
          <p:cNvPr id="6" name="星形: 五角 5">
            <a:extLst>
              <a:ext uri="{FF2B5EF4-FFF2-40B4-BE49-F238E27FC236}">
                <a16:creationId xmlns:a16="http://schemas.microsoft.com/office/drawing/2014/main" id="{C544CB73-1701-4351-987C-9AEACBA4D0B6}"/>
              </a:ext>
            </a:extLst>
          </p:cNvPr>
          <p:cNvSpPr/>
          <p:nvPr/>
        </p:nvSpPr>
        <p:spPr>
          <a:xfrm>
            <a:off x="7235970" y="1521145"/>
            <a:ext cx="476796" cy="476796"/>
          </a:xfrm>
          <a:prstGeom prst="star5">
            <a:avLst/>
          </a:prstGeom>
          <a:solidFill>
            <a:srgbClr val="EA5B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09788" y="1094432"/>
            <a:ext cx="8172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我的梦想有哪些价值？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741755" y="2011607"/>
            <a:ext cx="8708488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关于您的艺术梦想，请作为本计划书的重点内容向我们进行展示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以下为一些我们认为可能会给您启迪的要点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我为什么会有这个梦想？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它对于我来说意义是什么？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同时，您的梦想</a:t>
            </a:r>
            <a:r>
              <a:rPr lang="en-US" altLang="zh-CN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/</a:t>
            </a: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项目是否具有一定的社会价值？例如：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对于社会公众有哪些贡献？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表达社会哪些群体的价值观？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等等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09787" y="1113286"/>
            <a:ext cx="8172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EE5C2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我会怎么做</a:t>
            </a:r>
            <a:r>
              <a:rPr lang="en-US" altLang="zh-CN" sz="2400" b="1" dirty="0">
                <a:solidFill>
                  <a:srgbClr val="EE5C2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? </a:t>
            </a:r>
            <a:endParaRPr lang="zh-CN" altLang="en-US" sz="2400" b="1" dirty="0">
              <a:solidFill>
                <a:srgbClr val="EE5C2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009788" y="2690336"/>
            <a:ext cx="8172423" cy="2030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在得到需要的扶持之后，您会如何实现自己的梦想？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您可以通过时间线的方式进行规划，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也可以用自己的风格说明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当您实现了既定的目标之后，您是否有</a:t>
            </a:r>
            <a:r>
              <a:rPr lang="zh-CN" altLang="en-US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下一个阶段的目标</a:t>
            </a: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？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我们希望看到您能够拥有</a:t>
            </a:r>
            <a:r>
              <a:rPr lang="zh-CN" altLang="en-US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清晰的阶段意识</a:t>
            </a:r>
            <a:r>
              <a:rPr lang="zh-CN" altLang="en-US" dirty="0">
                <a:solidFill>
                  <a:schemeClr val="dk1"/>
                </a:solidFill>
                <a:highlight>
                  <a:srgbClr val="FFFFFF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并进行展示</a:t>
            </a:r>
            <a:endParaRPr lang="en-US" altLang="zh-CN" dirty="0">
              <a:solidFill>
                <a:schemeClr val="dk1"/>
              </a:solidFill>
              <a:highlight>
                <a:srgbClr val="FFFFFF"/>
              </a:highlight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</p:txBody>
      </p:sp>
      <p:sp>
        <p:nvSpPr>
          <p:cNvPr id="4" name="星形: 五角 3">
            <a:extLst>
              <a:ext uri="{FF2B5EF4-FFF2-40B4-BE49-F238E27FC236}">
                <a16:creationId xmlns:a16="http://schemas.microsoft.com/office/drawing/2014/main" id="{CC365042-7070-4D08-BADA-02ECEEFADEBF}"/>
              </a:ext>
            </a:extLst>
          </p:cNvPr>
          <p:cNvSpPr/>
          <p:nvPr/>
        </p:nvSpPr>
        <p:spPr>
          <a:xfrm>
            <a:off x="7047126" y="1088216"/>
            <a:ext cx="476796" cy="476796"/>
          </a:xfrm>
          <a:prstGeom prst="star5">
            <a:avLst/>
          </a:prstGeom>
          <a:solidFill>
            <a:srgbClr val="EA5B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heme/theme1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991</Words>
  <Application>Microsoft Office PowerPoint</Application>
  <PresentationFormat>宽屏</PresentationFormat>
  <Paragraphs>159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等线</vt:lpstr>
      <vt:lpstr>等线 Light</vt:lpstr>
      <vt:lpstr>微软雅黑</vt:lpstr>
      <vt:lpstr>Arial</vt:lpstr>
      <vt:lpstr>Bahnschrift SemiCondensed</vt:lpstr>
      <vt:lpstr>Calibri</vt:lpstr>
      <vt:lpstr>Wingdings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wu xuanhang</dc:creator>
  <cp:lastModifiedBy>wu xuanhang</cp:lastModifiedBy>
  <cp:revision>111</cp:revision>
  <dcterms:created xsi:type="dcterms:W3CDTF">2021-01-11T07:35:00Z</dcterms:created>
  <dcterms:modified xsi:type="dcterms:W3CDTF">2021-07-23T03:31:27Z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